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10058400" cx="18288000"/>
  <p:notesSz cx="6858000" cy="9144000"/>
  <p:embeddedFontLst>
    <p:embeddedFont>
      <p:font typeface="Space Mono"/>
      <p:regular r:id="rId21"/>
      <p:bold r:id="rId22"/>
      <p:italic r:id="rId23"/>
      <p:boldItalic r:id="rId24"/>
    </p:embeddedFont>
    <p:embeddedFont>
      <p:font typeface="Rubik Light"/>
      <p:regular r:id="rId25"/>
      <p:bold r:id="rId26"/>
      <p:italic r:id="rId27"/>
      <p:boldItalic r:id="rId28"/>
    </p:embeddedFont>
    <p:embeddedFont>
      <p:font typeface="Inter"/>
      <p:regular r:id="rId29"/>
      <p:bold r:id="rId30"/>
    </p:embeddedFont>
    <p:embeddedFont>
      <p:font typeface="Rubik SemiBold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Space Grotesk"/>
      <p:regular r:id="rId39"/>
      <p:bold r:id="rId40"/>
    </p:embeddedFont>
    <p:embeddedFont>
      <p:font typeface="Rubik Medium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Inter SemiBold"/>
      <p:regular r:id="rId49"/>
      <p:bold r:id="rId50"/>
    </p:embeddedFont>
    <p:embeddedFont>
      <p:font typeface="Space Grotesk Medium"/>
      <p:regular r:id="rId51"/>
      <p:bold r:id="rId52"/>
    </p:embeddedFont>
    <p:embeddedFont>
      <p:font typeface="Rubik"/>
      <p:regular r:id="rId53"/>
      <p:bold r:id="rId54"/>
      <p:italic r:id="rId55"/>
      <p:boldItalic r:id="rId56"/>
    </p:embeddedFont>
    <p:embeddedFont>
      <p:font typeface="Inter Medium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22">
          <p15:clr>
            <a:srgbClr val="9AA0A6"/>
          </p15:clr>
        </p15:guide>
        <p15:guide id="2" pos="5812">
          <p15:clr>
            <a:srgbClr val="9AA0A6"/>
          </p15:clr>
        </p15:guide>
        <p15:guide id="3" pos="8490">
          <p15:clr>
            <a:srgbClr val="9AA0A6"/>
          </p15:clr>
        </p15:guide>
        <p15:guide id="4" pos="3024">
          <p15:clr>
            <a:srgbClr val="9AA0A6"/>
          </p15:clr>
        </p15:guide>
        <p15:guide id="5" pos="5705">
          <p15:clr>
            <a:srgbClr val="9AA0A6"/>
          </p15:clr>
        </p15:guide>
        <p15:guide id="6" pos="83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22"/>
        <p:guide pos="5812"/>
        <p:guide pos="8490"/>
        <p:guide pos="3024"/>
        <p:guide pos="5705"/>
        <p:guide pos="839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-bold.fntdata"/><Relationship Id="rId42" Type="http://schemas.openxmlformats.org/officeDocument/2006/relationships/font" Target="fonts/RubikMedium-bold.fntdata"/><Relationship Id="rId41" Type="http://schemas.openxmlformats.org/officeDocument/2006/relationships/font" Target="fonts/RubikMedium-regular.fntdata"/><Relationship Id="rId44" Type="http://schemas.openxmlformats.org/officeDocument/2006/relationships/font" Target="fonts/RubikMedium-boldItalic.fntdata"/><Relationship Id="rId43" Type="http://schemas.openxmlformats.org/officeDocument/2006/relationships/font" Target="fonts/RubikMedium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Inter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ubikSemiBold-regular.fntdata"/><Relationship Id="rId30" Type="http://schemas.openxmlformats.org/officeDocument/2006/relationships/font" Target="fonts/Inter-bold.fntdata"/><Relationship Id="rId33" Type="http://schemas.openxmlformats.org/officeDocument/2006/relationships/font" Target="fonts/RubikSemiBold-italic.fntdata"/><Relationship Id="rId32" Type="http://schemas.openxmlformats.org/officeDocument/2006/relationships/font" Target="fonts/RubikSemiBold-bold.fntdata"/><Relationship Id="rId35" Type="http://schemas.openxmlformats.org/officeDocument/2006/relationships/font" Target="fonts/RobotoMono-regular.fntdata"/><Relationship Id="rId34" Type="http://schemas.openxmlformats.org/officeDocument/2006/relationships/font" Target="fonts/RubikSemiBold-boldItalic.fntdata"/><Relationship Id="rId37" Type="http://schemas.openxmlformats.org/officeDocument/2006/relationships/font" Target="fonts/RobotoMono-italic.fntdata"/><Relationship Id="rId36" Type="http://schemas.openxmlformats.org/officeDocument/2006/relationships/font" Target="fonts/RobotoMono-bold.fntdata"/><Relationship Id="rId39" Type="http://schemas.openxmlformats.org/officeDocument/2006/relationships/font" Target="fonts/SpaceGrotesk-regular.fntdata"/><Relationship Id="rId38" Type="http://schemas.openxmlformats.org/officeDocument/2006/relationships/font" Target="fonts/RobotoMono-boldItalic.fntdata"/><Relationship Id="rId20" Type="http://schemas.openxmlformats.org/officeDocument/2006/relationships/slide" Target="slides/slide15.xml"/><Relationship Id="rId22" Type="http://schemas.openxmlformats.org/officeDocument/2006/relationships/font" Target="fonts/SpaceMono-bold.fntdata"/><Relationship Id="rId21" Type="http://schemas.openxmlformats.org/officeDocument/2006/relationships/font" Target="fonts/SpaceMono-regular.fntdata"/><Relationship Id="rId24" Type="http://schemas.openxmlformats.org/officeDocument/2006/relationships/font" Target="fonts/SpaceMono-boldItalic.fntdata"/><Relationship Id="rId23" Type="http://schemas.openxmlformats.org/officeDocument/2006/relationships/font" Target="fonts/SpaceMono-italic.fntdata"/><Relationship Id="rId26" Type="http://schemas.openxmlformats.org/officeDocument/2006/relationships/font" Target="fonts/RubikLight-bold.fntdata"/><Relationship Id="rId25" Type="http://schemas.openxmlformats.org/officeDocument/2006/relationships/font" Target="fonts/RubikLight-regular.fntdata"/><Relationship Id="rId28" Type="http://schemas.openxmlformats.org/officeDocument/2006/relationships/font" Target="fonts/RubikLight-boldItalic.fntdata"/><Relationship Id="rId27" Type="http://schemas.openxmlformats.org/officeDocument/2006/relationships/font" Target="fonts/RubikLight-italic.fntdata"/><Relationship Id="rId29" Type="http://schemas.openxmlformats.org/officeDocument/2006/relationships/font" Target="fonts/Inter-regular.fntdata"/><Relationship Id="rId51" Type="http://schemas.openxmlformats.org/officeDocument/2006/relationships/font" Target="fonts/SpaceGroteskMedium-regular.fntdata"/><Relationship Id="rId50" Type="http://schemas.openxmlformats.org/officeDocument/2006/relationships/font" Target="fonts/InterSemiBold-bold.fntdata"/><Relationship Id="rId53" Type="http://schemas.openxmlformats.org/officeDocument/2006/relationships/font" Target="fonts/Rubik-regular.fntdata"/><Relationship Id="rId52" Type="http://schemas.openxmlformats.org/officeDocument/2006/relationships/font" Target="fonts/SpaceGroteskMedium-bold.fntdata"/><Relationship Id="rId11" Type="http://schemas.openxmlformats.org/officeDocument/2006/relationships/slide" Target="slides/slide6.xml"/><Relationship Id="rId55" Type="http://schemas.openxmlformats.org/officeDocument/2006/relationships/font" Target="fonts/Rubik-italic.fntdata"/><Relationship Id="rId10" Type="http://schemas.openxmlformats.org/officeDocument/2006/relationships/slide" Target="slides/slide5.xml"/><Relationship Id="rId54" Type="http://schemas.openxmlformats.org/officeDocument/2006/relationships/font" Target="fonts/Rubik-bold.fntdata"/><Relationship Id="rId13" Type="http://schemas.openxmlformats.org/officeDocument/2006/relationships/slide" Target="slides/slide8.xml"/><Relationship Id="rId57" Type="http://schemas.openxmlformats.org/officeDocument/2006/relationships/font" Target="fonts/InterMedium-regular.fntdata"/><Relationship Id="rId12" Type="http://schemas.openxmlformats.org/officeDocument/2006/relationships/slide" Target="slides/slide7.xml"/><Relationship Id="rId56" Type="http://schemas.openxmlformats.org/officeDocument/2006/relationships/font" Target="fonts/Rubik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Inter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3.png>
</file>

<file path=ppt/media/image25.jpg>
</file>

<file path=ppt/media/image26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50993369f5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50993369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880dba918_0_1153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d880dba918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880dba918_0_116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880dba918_0_1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d8ee2949d7_0_17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d8ee2949d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8ca845f2486a070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8ca845f2486a07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50993369f5_1_868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50993369f5_1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50993369f5_1_874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50993369f5_1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50993369f5_1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50993369f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dfad29b019_0_45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dfad29b019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8ee2949d7_0_9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8ee2949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09314d2f6_0_40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c09314d2f6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d880dba918_0_1121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d880dba918_0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d880dba918_0_1084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d880dba918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880dba918_0_114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880dba918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880dba918_0_1139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880dba918_0_1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-979" l="0" r="73749" t="0"/>
          <a:stretch/>
        </p:blipFill>
        <p:spPr>
          <a:xfrm>
            <a:off x="0" y="-49187"/>
            <a:ext cx="4800602" cy="101567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jpg"/><Relationship Id="rId4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jpg"/><Relationship Id="rId4" Type="http://schemas.openxmlformats.org/officeDocument/2006/relationships/hyperlink" Target="https://research.google/static/documents/datasets/open-images-extended-crowdsourced.pdf" TargetMode="External"/><Relationship Id="rId5" Type="http://schemas.openxmlformats.org/officeDocument/2006/relationships/hyperlink" Target="https://research.google/static/documents/datasets/open-images-extended-crowdsourced.pd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 txBox="1"/>
          <p:nvPr>
            <p:ph type="title"/>
          </p:nvPr>
        </p:nvSpPr>
        <p:spPr>
          <a:xfrm>
            <a:off x="685800" y="679700"/>
            <a:ext cx="11097300" cy="869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circumstances that describe </a:t>
            </a:r>
            <a:r>
              <a:rPr lang="en">
                <a:solidFill>
                  <a:schemeClr val="accent1"/>
                </a:solidFill>
              </a:rPr>
              <a:t>success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/>
              <a:t>for your </a:t>
            </a:r>
            <a:r>
              <a:rPr lang="en">
                <a:solidFill>
                  <a:schemeClr val="accent1"/>
                </a:solidFill>
              </a:rPr>
              <a:t>Data Card(s)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Think about your own experience of transparency, the experience of using dataset documentation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,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and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successful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 outcomes of transparency in data.</a:t>
            </a:r>
            <a:endParaRPr/>
          </a:p>
        </p:txBody>
      </p:sp>
      <p:sp>
        <p:nvSpPr>
          <p:cNvPr id="373" name="Google Shape;373;p54"/>
          <p:cNvSpPr/>
          <p:nvPr/>
        </p:nvSpPr>
        <p:spPr>
          <a:xfrm>
            <a:off x="12097500" y="16002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SemiBold"/>
              <a:buAutoNum type="arabicPeriod"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4" name="Google Shape;374;p54"/>
          <p:cNvSpPr/>
          <p:nvPr/>
        </p:nvSpPr>
        <p:spPr>
          <a:xfrm>
            <a:off x="12097500" y="4031288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5" name="Google Shape;375;p54"/>
          <p:cNvSpPr/>
          <p:nvPr/>
        </p:nvSpPr>
        <p:spPr>
          <a:xfrm>
            <a:off x="12097500" y="64624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6" name="Google Shape;376;p54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5"/>
          <p:cNvSpPr txBox="1"/>
          <p:nvPr>
            <p:ph type="title"/>
          </p:nvPr>
        </p:nvSpPr>
        <p:spPr>
          <a:xfrm>
            <a:off x="685800" y="679700"/>
            <a:ext cx="11201400" cy="869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circumstances in which your Data Card(s) are </a:t>
            </a:r>
            <a:r>
              <a:rPr lang="en">
                <a:solidFill>
                  <a:schemeClr val="accent1"/>
                </a:solidFill>
              </a:rPr>
              <a:t>a wasted investment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Consider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obvious and mundane tasks, or easily preventable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failures of Data Cards.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 What type of documentation included in a Data Card might make it worthwhile?</a:t>
            </a:r>
            <a:endParaRPr/>
          </a:p>
        </p:txBody>
      </p:sp>
      <p:sp>
        <p:nvSpPr>
          <p:cNvPr id="382" name="Google Shape;382;p55"/>
          <p:cNvSpPr/>
          <p:nvPr/>
        </p:nvSpPr>
        <p:spPr>
          <a:xfrm>
            <a:off x="12097500" y="16002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SemiBold"/>
              <a:buAutoNum type="arabicPeriod"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3" name="Google Shape;383;p55"/>
          <p:cNvSpPr/>
          <p:nvPr/>
        </p:nvSpPr>
        <p:spPr>
          <a:xfrm>
            <a:off x="12097500" y="4031288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4" name="Google Shape;384;p55"/>
          <p:cNvSpPr/>
          <p:nvPr/>
        </p:nvSpPr>
        <p:spPr>
          <a:xfrm>
            <a:off x="12097500" y="64624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5" name="Google Shape;385;p55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6"/>
          <p:cNvSpPr/>
          <p:nvPr/>
        </p:nvSpPr>
        <p:spPr>
          <a:xfrm>
            <a:off x="685800" y="2419925"/>
            <a:ext cx="5504700" cy="6230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By using Data Cards, we hope to…  </a:t>
            </a:r>
            <a:endParaRPr sz="24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✍️  short statements that describe major use cases, objectives and value of Data Cards</a:t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56"/>
          <p:cNvSpPr/>
          <p:nvPr/>
        </p:nvSpPr>
        <p:spPr>
          <a:xfrm>
            <a:off x="6391650" y="2419925"/>
            <a:ext cx="5504700" cy="6230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Successful Data Cards look like … </a:t>
            </a:r>
            <a:endParaRPr sz="24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✍️  explicit statements for measuring the success of implementing Data cards, telling us if they have met our objectives.</a:t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2" name="Google Shape;392;p56"/>
          <p:cNvSpPr/>
          <p:nvPr/>
        </p:nvSpPr>
        <p:spPr>
          <a:xfrm>
            <a:off x="12097500" y="2419925"/>
            <a:ext cx="5504700" cy="6230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Non-goals of Data Cards are</a:t>
            </a:r>
            <a:r>
              <a:rPr lang="en" sz="24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…  </a:t>
            </a:r>
            <a:endParaRPr sz="24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✍️  statements about what has been purposefully excluded from your Data Card efforts, and things that should not be related.</a:t>
            </a:r>
            <a:endParaRPr sz="24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3" name="Google Shape;393;p56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Your Data Card Brief</a:t>
            </a:r>
            <a:endParaRPr sz="3600"/>
          </a:p>
        </p:txBody>
      </p:sp>
      <p:sp>
        <p:nvSpPr>
          <p:cNvPr id="394" name="Google Shape;394;p56"/>
          <p:cNvSpPr/>
          <p:nvPr/>
        </p:nvSpPr>
        <p:spPr>
          <a:xfrm>
            <a:off x="18288000" y="0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will be the true north for your Data Cards work.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If this is predetermined, skip previous sections and walk participants through a detailed brief to prevent swirl.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5" name="Google Shape;395;p56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7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Checklist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401" name="Google Shape;401;p57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YOU SHOULD NOW HAVE DEFINED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The goals and objectives of your dataset(s)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The goals and objectives of your Data Card(s)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What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’s in scope and out of scope for your Data Card(s)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When your Data Card(s) do not work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02" name="Google Shape;402;p57"/>
          <p:cNvSpPr/>
          <p:nvPr/>
        </p:nvSpPr>
        <p:spPr>
          <a:xfrm>
            <a:off x="914400" y="3687073"/>
            <a:ext cx="432300" cy="42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✔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403" name="Google Shape;403;p57"/>
          <p:cNvSpPr/>
          <p:nvPr/>
        </p:nvSpPr>
        <p:spPr>
          <a:xfrm>
            <a:off x="914400" y="4761015"/>
            <a:ext cx="432300" cy="42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✔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404" name="Google Shape;404;p57"/>
          <p:cNvSpPr/>
          <p:nvPr/>
        </p:nvSpPr>
        <p:spPr>
          <a:xfrm>
            <a:off x="914400" y="5911156"/>
            <a:ext cx="432300" cy="42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✔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405" name="Google Shape;405;p57"/>
          <p:cNvSpPr/>
          <p:nvPr/>
        </p:nvSpPr>
        <p:spPr>
          <a:xfrm>
            <a:off x="914400" y="6985098"/>
            <a:ext cx="432300" cy="422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✔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8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411" name="Google Shape;411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8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9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18" name="Google Shape;418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425354"/>
                </a:solidFill>
              </a:rPr>
              <a:t>02	Inspect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55434" r="25530" t="0"/>
          <a:stretch/>
        </p:blipFill>
        <p:spPr>
          <a:xfrm>
            <a:off x="76200" y="0"/>
            <a:ext cx="3481248" cy="100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0" l="189" r="179" t="0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Data Card Brief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Define the scope, values, and vision for your Data Card(s) effort.</a:t>
            </a:r>
            <a:endParaRPr/>
          </a:p>
        </p:txBody>
      </p:sp>
      <p:sp>
        <p:nvSpPr>
          <p:cNvPr id="308" name="Google Shape;308;p47"/>
          <p:cNvSpPr/>
          <p:nvPr/>
        </p:nvSpPr>
        <p:spPr>
          <a:xfrm>
            <a:off x="18288000" y="0"/>
            <a:ext cx="4572000" cy="6400800"/>
          </a:xfrm>
          <a:prstGeom prst="flowChartOffpageConnector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 basic activity for teams that do not have a clear brief, PRD, or Vision for their Data Cards efforts.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Through a series of critical reflections and discussions, decide how Data Card(s) might help your datasets’ and transparency goals.</a:t>
            </a:r>
            <a:endParaRPr/>
          </a:p>
        </p:txBody>
      </p:sp>
      <p:sp>
        <p:nvSpPr>
          <p:cNvPr id="314" name="Google Shape;314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brief that describes why you’re creating Data Card(s), what success looks like, and what’s out of scope.</a:t>
            </a:r>
            <a:endParaRPr/>
          </a:p>
        </p:txBody>
      </p:sp>
      <p:sp>
        <p:nvSpPr>
          <p:cNvPr id="315" name="Google Shape;315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Basic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 txBox="1"/>
          <p:nvPr>
            <p:ph type="title"/>
          </p:nvPr>
        </p:nvSpPr>
        <p:spPr>
          <a:xfrm>
            <a:off x="685800" y="679701"/>
            <a:ext cx="16916400" cy="92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</a:t>
            </a:r>
            <a:r>
              <a:rPr lang="en" sz="3600"/>
              <a:t>ons</a:t>
            </a:r>
            <a:r>
              <a:rPr lang="en" sz="3600"/>
              <a:t>ider the following types of</a:t>
            </a:r>
            <a:r>
              <a:rPr lang="en" sz="3600"/>
              <a:t> dataset documentation:</a:t>
            </a:r>
            <a:endParaRPr sz="3600"/>
          </a:p>
        </p:txBody>
      </p:sp>
      <p:pic>
        <p:nvPicPr>
          <p:cNvPr id="321" name="Google Shape;321;p49"/>
          <p:cNvPicPr preferRelativeResize="0"/>
          <p:nvPr/>
        </p:nvPicPr>
        <p:blipFill rotWithShape="1">
          <a:blip r:embed="rId3">
            <a:alphaModFix/>
          </a:blip>
          <a:srcRect b="0" l="0" r="0" t="92230"/>
          <a:stretch/>
        </p:blipFill>
        <p:spPr>
          <a:xfrm>
            <a:off x="-300" y="9276907"/>
            <a:ext cx="18288000" cy="781513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9"/>
          <p:cNvSpPr/>
          <p:nvPr/>
        </p:nvSpPr>
        <p:spPr>
          <a:xfrm>
            <a:off x="1279650" y="3088100"/>
            <a:ext cx="4317000" cy="43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2875" spcFirstLastPara="1" rIns="0" wrap="square" tIns="18287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Shape and size of data, pipelines, access, licenses. Context and information that can be easily acquired from the data.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3" name="Google Shape;323;p49"/>
          <p:cNvSpPr/>
          <p:nvPr/>
        </p:nvSpPr>
        <p:spPr>
          <a:xfrm>
            <a:off x="6985500" y="3088100"/>
            <a:ext cx="4317000" cy="43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2875" spcFirstLastPara="1" rIns="0" wrap="square" tIns="18287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Documentation ++ Processes, rules, rationales that shape the data. Context and information that cannot be learned from the data.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p49"/>
          <p:cNvSpPr/>
          <p:nvPr/>
        </p:nvSpPr>
        <p:spPr>
          <a:xfrm>
            <a:off x="12691350" y="3088100"/>
            <a:ext cx="4317000" cy="4317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2875" spcFirstLastPara="1" rIns="0" wrap="square" tIns="18287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Transparent documentation </a:t>
            </a: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intentionally written for humans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and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required for making responsible decisions about dataset use.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49"/>
          <p:cNvSpPr txBox="1"/>
          <p:nvPr/>
        </p:nvSpPr>
        <p:spPr>
          <a:xfrm>
            <a:off x="685800" y="3143433"/>
            <a:ext cx="55047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Observable</a:t>
            </a:r>
            <a:endParaRPr sz="3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6" name="Google Shape;326;p49"/>
          <p:cNvSpPr txBox="1"/>
          <p:nvPr/>
        </p:nvSpPr>
        <p:spPr>
          <a:xfrm>
            <a:off x="6400800" y="3142529"/>
            <a:ext cx="55047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Explainable</a:t>
            </a:r>
            <a:endParaRPr sz="3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7" name="Google Shape;327;p49"/>
          <p:cNvSpPr txBox="1"/>
          <p:nvPr/>
        </p:nvSpPr>
        <p:spPr>
          <a:xfrm>
            <a:off x="12097500" y="3142529"/>
            <a:ext cx="55047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Understandable</a:t>
            </a:r>
            <a:r>
              <a:rPr lang="en" sz="3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br>
              <a:rPr lang="en" sz="3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</a:br>
            <a:endParaRPr sz="3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8" name="Google Shape;328;p49"/>
          <p:cNvSpPr txBox="1"/>
          <p:nvPr/>
        </p:nvSpPr>
        <p:spPr>
          <a:xfrm>
            <a:off x="694950" y="6799925"/>
            <a:ext cx="54864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182875">
            <a:noAutofit/>
          </a:bodyPr>
          <a:lstStyle/>
          <a:p>
            <a:pPr indent="0" lvl="0" marL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Inter Medium"/>
                <a:ea typeface="Inter Medium"/>
                <a:cs typeface="Inter Medium"/>
                <a:sym typeface="Inter Medium"/>
              </a:rPr>
              <a:t>UTILITARIAN</a:t>
            </a: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Inter Medium"/>
                <a:ea typeface="Inter Medium"/>
                <a:cs typeface="Inter Medium"/>
                <a:sym typeface="Inter Medium"/>
              </a:rPr>
              <a:t> DOCUMENTATION</a:t>
            </a:r>
            <a:endParaRPr sz="2400">
              <a:solidFill>
                <a:schemeClr val="accent1"/>
              </a:solidFill>
              <a:highlight>
                <a:schemeClr val="lt1"/>
              </a:highlight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9" name="Google Shape;329;p49"/>
          <p:cNvSpPr txBox="1"/>
          <p:nvPr/>
        </p:nvSpPr>
        <p:spPr>
          <a:xfrm>
            <a:off x="6400800" y="6799925"/>
            <a:ext cx="54864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182875">
            <a:noAutofit/>
          </a:bodyPr>
          <a:lstStyle/>
          <a:p>
            <a:pPr indent="0" lvl="0" marL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Inter Medium"/>
                <a:ea typeface="Inter Medium"/>
                <a:cs typeface="Inter Medium"/>
                <a:sym typeface="Inter Medium"/>
              </a:rPr>
              <a:t>TRANSPARENT DOCUMENTATION</a:t>
            </a:r>
            <a:endParaRPr sz="1800">
              <a:solidFill>
                <a:schemeClr val="accent1"/>
              </a:solidFill>
              <a:highlight>
                <a:schemeClr val="lt1"/>
              </a:highlight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30" name="Google Shape;330;p49"/>
          <p:cNvSpPr txBox="1"/>
          <p:nvPr/>
        </p:nvSpPr>
        <p:spPr>
          <a:xfrm>
            <a:off x="12097500" y="6799925"/>
            <a:ext cx="54864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82875" spcFirstLastPara="1" rIns="182875" wrap="square" tIns="182875">
            <a:noAutofit/>
          </a:bodyPr>
          <a:lstStyle/>
          <a:p>
            <a:pPr indent="0" lvl="0" marL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Inter Medium"/>
                <a:ea typeface="Inter Medium"/>
                <a:cs typeface="Inter Medium"/>
                <a:sym typeface="Inter Medium"/>
              </a:rPr>
              <a:t>RESPONSIBLE </a:t>
            </a:r>
            <a:r>
              <a:rPr lang="en" sz="1800">
                <a:solidFill>
                  <a:schemeClr val="accent1"/>
                </a:solidFill>
                <a:highlight>
                  <a:schemeClr val="lt1"/>
                </a:highlight>
                <a:latin typeface="Inter Medium"/>
                <a:ea typeface="Inter Medium"/>
                <a:cs typeface="Inter Medium"/>
                <a:sym typeface="Inter Medium"/>
              </a:rPr>
              <a:t>DOCUMENTATION</a:t>
            </a:r>
            <a:endParaRPr sz="2400">
              <a:solidFill>
                <a:schemeClr val="accent1"/>
              </a:solidFill>
              <a:highlight>
                <a:schemeClr val="lt1"/>
              </a:highlight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31" name="Google Shape;331;p49"/>
          <p:cNvSpPr/>
          <p:nvPr/>
        </p:nvSpPr>
        <p:spPr>
          <a:xfrm>
            <a:off x="18288000" y="0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 concept slide. These set the stage for activities and ensure that everyone in the room has the same level of understanding and a shared vocabulary.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0"/>
          <p:cNvSpPr txBox="1"/>
          <p:nvPr>
            <p:ph idx="1" type="body"/>
          </p:nvPr>
        </p:nvSpPr>
        <p:spPr>
          <a:xfrm>
            <a:off x="685800" y="7644800"/>
            <a:ext cx="8376000" cy="17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latin typeface="Inter Medium"/>
                <a:ea typeface="Inter Medium"/>
                <a:cs typeface="Inter Medium"/>
                <a:sym typeface="Inter Medium"/>
              </a:rPr>
              <a:t>Translate your definition of transparency into the scope and utility for Data Cards.</a:t>
            </a:r>
            <a:endParaRPr sz="32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337" name="Google Shape;337;p50"/>
          <p:cNvPicPr preferRelativeResize="0"/>
          <p:nvPr/>
        </p:nvPicPr>
        <p:blipFill rotWithShape="1">
          <a:blip r:embed="rId3">
            <a:alphaModFix/>
          </a:blip>
          <a:srcRect b="0" l="2127" r="9227" t="0"/>
          <a:stretch/>
        </p:blipFill>
        <p:spPr>
          <a:xfrm>
            <a:off x="11840750" y="74164"/>
            <a:ext cx="6447251" cy="920015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9000"/>
              </a:srgbClr>
            </a:outerShdw>
          </a:effectLst>
        </p:spPr>
      </p:pic>
      <p:sp>
        <p:nvSpPr>
          <p:cNvPr id="338" name="Google Shape;338;p50">
            <a:hlinkClick r:id="rId4"/>
          </p:cNvPr>
          <p:cNvSpPr txBox="1"/>
          <p:nvPr/>
        </p:nvSpPr>
        <p:spPr>
          <a:xfrm>
            <a:off x="11840750" y="9271693"/>
            <a:ext cx="6477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920E9"/>
                </a:solidFill>
                <a:latin typeface="Space Grotesk"/>
                <a:ea typeface="Space Grotesk"/>
                <a:cs typeface="Space Grotesk"/>
                <a:sym typeface="Space Grotesk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OPEN IMAGES EXTENDED - CROWDSOURCED DATA CARD ↗</a:t>
            </a:r>
            <a:endParaRPr u="sng">
              <a:solidFill>
                <a:srgbClr val="1A73E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9" name="Google Shape;339;p50"/>
          <p:cNvSpPr txBox="1"/>
          <p:nvPr>
            <p:ph idx="1" type="body"/>
          </p:nvPr>
        </p:nvSpPr>
        <p:spPr>
          <a:xfrm>
            <a:off x="685800" y="685800"/>
            <a:ext cx="8376000" cy="86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>
                <a:latin typeface="Rubik Medium"/>
                <a:ea typeface="Rubik Medium"/>
                <a:cs typeface="Rubik Medium"/>
                <a:sym typeface="Rubik Medium"/>
              </a:rPr>
              <a:t>Data Cards summarize critical information about datasets that help people to make informed decisions about how data is used in ML systems for product, policy, and research. </a:t>
            </a:r>
            <a:endParaRPr sz="4800"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1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group, answer the following questions:</a:t>
            </a:r>
            <a:endParaRPr/>
          </a:p>
        </p:txBody>
      </p:sp>
      <p:sp>
        <p:nvSpPr>
          <p:cNvPr id="345" name="Google Shape;345;p51"/>
          <p:cNvSpPr/>
          <p:nvPr/>
        </p:nvSpPr>
        <p:spPr>
          <a:xfrm>
            <a:off x="685800" y="2228850"/>
            <a:ext cx="5504700" cy="22599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12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D207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 are the top 3 goals of your dataset(s)? </a:t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6" name="Google Shape;346;p51"/>
          <p:cNvSpPr/>
          <p:nvPr/>
        </p:nvSpPr>
        <p:spPr>
          <a:xfrm>
            <a:off x="6400800" y="2228850"/>
            <a:ext cx="5486400" cy="22599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12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D207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 are the top 3 goals of your Data Card(s)? </a:t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7" name="Google Shape;347;p51"/>
          <p:cNvSpPr/>
          <p:nvPr/>
        </p:nvSpPr>
        <p:spPr>
          <a:xfrm>
            <a:off x="685800" y="4898725"/>
            <a:ext cx="5504700" cy="24273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12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800">
                <a:solidFill>
                  <a:srgbClr val="BD207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circumstances that describe the experience of transparency that your Data Card(s) should deliver?</a:t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8" name="Google Shape;348;p51"/>
          <p:cNvSpPr/>
          <p:nvPr/>
        </p:nvSpPr>
        <p:spPr>
          <a:xfrm>
            <a:off x="6400800" y="4898725"/>
            <a:ext cx="5486400" cy="24273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12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BD2074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circumstances in which your Data Card(s) are a wasted investment?</a:t>
            </a:r>
            <a:endParaRPr sz="2800">
              <a:solidFill>
                <a:srgbClr val="BD2074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9" name="Google Shape;349;p51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Reframe these questions more appropriately to reflect the context of your datasets, data cards 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initiative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, or workshop objectives.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2"/>
          <p:cNvSpPr txBox="1"/>
          <p:nvPr>
            <p:ph type="title"/>
          </p:nvPr>
        </p:nvSpPr>
        <p:spPr>
          <a:xfrm>
            <a:off x="685800" y="685800"/>
            <a:ext cx="11201400" cy="868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</a:t>
            </a:r>
            <a:r>
              <a:rPr lang="en">
                <a:solidFill>
                  <a:schemeClr val="accent1"/>
                </a:solidFill>
              </a:rPr>
              <a:t>top 3 goals 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1"/>
                </a:solidFill>
              </a:rPr>
              <a:t>of your dataset(s)</a:t>
            </a:r>
            <a:r>
              <a:rPr lang="en"/>
              <a:t>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Inter"/>
                <a:ea typeface="Inter"/>
                <a:cs typeface="Inter"/>
                <a:sym typeface="Inter"/>
              </a:rPr>
              <a:t>Consider: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W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hat motivates you to create them? What does success of your dataset look like? Is it adoption or purchase? Improvement of pro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d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uction systems? Furthering a research agenda?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55" name="Google Shape;355;p52"/>
          <p:cNvSpPr/>
          <p:nvPr/>
        </p:nvSpPr>
        <p:spPr>
          <a:xfrm>
            <a:off x="12097500" y="16002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SemiBold"/>
              <a:buAutoNum type="arabicPeriod"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6" name="Google Shape;356;p52"/>
          <p:cNvSpPr/>
          <p:nvPr/>
        </p:nvSpPr>
        <p:spPr>
          <a:xfrm>
            <a:off x="12097500" y="4031288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7" name="Google Shape;357;p52"/>
          <p:cNvSpPr/>
          <p:nvPr/>
        </p:nvSpPr>
        <p:spPr>
          <a:xfrm>
            <a:off x="12097500" y="64624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8" name="Google Shape;358;p52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3"/>
          <p:cNvSpPr txBox="1"/>
          <p:nvPr>
            <p:ph type="title"/>
          </p:nvPr>
        </p:nvSpPr>
        <p:spPr>
          <a:xfrm>
            <a:off x="685800" y="679700"/>
            <a:ext cx="11201400" cy="869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</a:t>
            </a:r>
            <a:r>
              <a:rPr lang="en">
                <a:solidFill>
                  <a:schemeClr val="accent1"/>
                </a:solidFill>
              </a:rPr>
              <a:t>top 3 goals </a:t>
            </a:r>
            <a:br>
              <a:rPr lang="en">
                <a:solidFill>
                  <a:schemeClr val="accent1"/>
                </a:solidFill>
              </a:rPr>
            </a:br>
            <a:r>
              <a:rPr lang="en">
                <a:solidFill>
                  <a:schemeClr val="accent1"/>
                </a:solidFill>
              </a:rPr>
              <a:t>of your Data Card(s)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Inter"/>
                <a:ea typeface="Inter"/>
                <a:cs typeface="Inter"/>
                <a:sym typeface="Inter"/>
              </a:rPr>
              <a:t>Consider: </a:t>
            </a: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How does the goal of your Data Card support the goals of your dataset(s)? How must a Data Card be used so that it contributes to the success of your dataset(s)?</a:t>
            </a:r>
            <a:endParaRPr/>
          </a:p>
        </p:txBody>
      </p:sp>
      <p:sp>
        <p:nvSpPr>
          <p:cNvPr id="364" name="Google Shape;364;p53"/>
          <p:cNvSpPr/>
          <p:nvPr/>
        </p:nvSpPr>
        <p:spPr>
          <a:xfrm>
            <a:off x="12097500" y="16002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SemiBold"/>
              <a:buAutoNum type="arabicPeriod"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5" name="Google Shape;365;p53"/>
          <p:cNvSpPr/>
          <p:nvPr/>
        </p:nvSpPr>
        <p:spPr>
          <a:xfrm>
            <a:off x="12097500" y="4031288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6" name="Google Shape;366;p53"/>
          <p:cNvSpPr/>
          <p:nvPr/>
        </p:nvSpPr>
        <p:spPr>
          <a:xfrm>
            <a:off x="12097500" y="6462400"/>
            <a:ext cx="5504700" cy="1989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8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3. ✍️</a:t>
            </a:r>
            <a:endParaRPr sz="28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7" name="Google Shape;367;p53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